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7775575" cy="100441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5"/>
    <p:restoredTop sz="94567"/>
  </p:normalViewPr>
  <p:slideViewPr>
    <p:cSldViewPr snapToGrid="0" snapToObjects="1">
      <p:cViewPr varScale="1">
        <p:scale>
          <a:sx n="70" d="100"/>
          <a:sy n="70" d="100"/>
        </p:scale>
        <p:origin x="314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6DA9DA-9B1D-B94C-AF89-D9BDD00AE511}" type="datetimeFigureOut">
              <a:rPr lang="en-US" smtClean="0"/>
              <a:t>3/2/21</a:t>
            </a:fld>
            <a:endParaRPr lang="en-US"/>
          </a:p>
        </p:txBody>
      </p:sp>
      <p:sp>
        <p:nvSpPr>
          <p:cNvPr id="4" name="Slide Image Placeholder 3"/>
          <p:cNvSpPr>
            <a:spLocks noGrp="1" noRot="1" noChangeAspect="1"/>
          </p:cNvSpPr>
          <p:nvPr>
            <p:ph type="sldImg" idx="2"/>
          </p:nvPr>
        </p:nvSpPr>
        <p:spPr>
          <a:xfrm>
            <a:off x="2235200" y="1143000"/>
            <a:ext cx="2387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DAB3F-27D5-164F-87BB-D9600B759B47}" type="slidenum">
              <a:rPr lang="en-US" smtClean="0"/>
              <a:t>‹#›</a:t>
            </a:fld>
            <a:endParaRPr lang="en-US"/>
          </a:p>
        </p:txBody>
      </p:sp>
    </p:spTree>
    <p:extLst>
      <p:ext uri="{BB962C8B-B14F-4D97-AF65-F5344CB8AC3E}">
        <p14:creationId xmlns:p14="http://schemas.microsoft.com/office/powerpoint/2010/main" val="34298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DAB3F-27D5-164F-87BB-D9600B759B47}" type="slidenum">
              <a:rPr lang="en-US" smtClean="0"/>
              <a:t>1</a:t>
            </a:fld>
            <a:endParaRPr lang="en-US"/>
          </a:p>
        </p:txBody>
      </p:sp>
    </p:spTree>
    <p:extLst>
      <p:ext uri="{BB962C8B-B14F-4D97-AF65-F5344CB8AC3E}">
        <p14:creationId xmlns:p14="http://schemas.microsoft.com/office/powerpoint/2010/main" val="620356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643794"/>
            <a:ext cx="6609239" cy="3496839"/>
          </a:xfrm>
        </p:spPr>
        <p:txBody>
          <a:bodyPr anchor="b"/>
          <a:lstStyle>
            <a:lvl1pPr algn="ctr">
              <a:defRPr sz="5102"/>
            </a:lvl1pPr>
          </a:lstStyle>
          <a:p>
            <a:r>
              <a:rPr lang="en-US"/>
              <a:t>Click to edit Master title style</a:t>
            </a:r>
            <a:endParaRPr lang="en-US" dirty="0"/>
          </a:p>
        </p:txBody>
      </p:sp>
      <p:sp>
        <p:nvSpPr>
          <p:cNvPr id="3" name="Subtitle 2"/>
          <p:cNvSpPr>
            <a:spLocks noGrp="1"/>
          </p:cNvSpPr>
          <p:nvPr>
            <p:ph type="subTitle" idx="1"/>
          </p:nvPr>
        </p:nvSpPr>
        <p:spPr>
          <a:xfrm>
            <a:off x="971947" y="5275485"/>
            <a:ext cx="5831681" cy="2425002"/>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61388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499149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522" y="2504056"/>
            <a:ext cx="6706433" cy="4178071"/>
          </a:xfrm>
        </p:spPr>
        <p:txBody>
          <a:bodyPr anchor="b"/>
          <a:lstStyle>
            <a:lvl1pPr>
              <a:defRPr sz="5102"/>
            </a:lvl1pPr>
          </a:lstStyle>
          <a:p>
            <a:r>
              <a:rPr lang="en-US"/>
              <a:t>Click to edit Master title style</a:t>
            </a:r>
            <a:endParaRPr lang="en-US" dirty="0"/>
          </a:p>
        </p:txBody>
      </p:sp>
      <p:sp>
        <p:nvSpPr>
          <p:cNvPr id="3" name="Text Placeholder 2"/>
          <p:cNvSpPr>
            <a:spLocks noGrp="1"/>
          </p:cNvSpPr>
          <p:nvPr>
            <p:ph type="body" idx="1"/>
          </p:nvPr>
        </p:nvSpPr>
        <p:spPr>
          <a:xfrm>
            <a:off x="530522" y="6721654"/>
            <a:ext cx="6706433" cy="2197149"/>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81802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571"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6385"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073125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584" y="534758"/>
            <a:ext cx="6706433" cy="194139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584" y="2462203"/>
            <a:ext cx="32894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4" name="Content Placeholder 3"/>
          <p:cNvSpPr>
            <a:spLocks noGrp="1"/>
          </p:cNvSpPr>
          <p:nvPr>
            <p:ph sz="half" idx="2"/>
          </p:nvPr>
        </p:nvSpPr>
        <p:spPr>
          <a:xfrm>
            <a:off x="535584" y="3668891"/>
            <a:ext cx="32894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6385" y="2462203"/>
            <a:ext cx="33056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6385" y="3668891"/>
            <a:ext cx="33056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44D9A8-0584-B74A-9EF9-398971EEA42A}" type="datetimeFigureOut">
              <a:rPr lang="en-US" smtClean="0"/>
              <a:t>3/2/21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123630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44D9A8-0584-B74A-9EF9-398971EEA42A}" type="datetimeFigureOut">
              <a:rPr lang="en-US" smtClean="0"/>
              <a:t>3/2/21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248319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4D9A8-0584-B74A-9EF9-398971EEA42A}" type="datetimeFigureOut">
              <a:rPr lang="en-US" smtClean="0"/>
              <a:t>3/2/21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713890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Content Placeholder 2"/>
          <p:cNvSpPr>
            <a:spLocks noGrp="1"/>
          </p:cNvSpPr>
          <p:nvPr>
            <p:ph idx="1"/>
          </p:nvPr>
        </p:nvSpPr>
        <p:spPr>
          <a:xfrm>
            <a:off x="3305632" y="1446169"/>
            <a:ext cx="3936385" cy="7137830"/>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02056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5632" y="1446169"/>
            <a:ext cx="3936385" cy="7137830"/>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en-US"/>
              <a:t>Click icon to add picture</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47765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10742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34756"/>
            <a:ext cx="1676608" cy="8511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571" y="534756"/>
            <a:ext cx="4932630" cy="85119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75472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34758"/>
            <a:ext cx="6706433" cy="19413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571" y="2673780"/>
            <a:ext cx="6706433" cy="63728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571" y="9309407"/>
            <a:ext cx="1749504" cy="534756"/>
          </a:xfrm>
          <a:prstGeom prst="rect">
            <a:avLst/>
          </a:prstGeom>
        </p:spPr>
        <p:txBody>
          <a:bodyPr vert="horz" lIns="91440" tIns="45720" rIns="91440" bIns="45720" rtlCol="0" anchor="ctr"/>
          <a:lstStyle>
            <a:lvl1pPr algn="l">
              <a:defRPr sz="1020">
                <a:solidFill>
                  <a:schemeClr val="tx1">
                    <a:tint val="75000"/>
                  </a:schemeClr>
                </a:solidFill>
              </a:defRPr>
            </a:lvl1pPr>
          </a:lstStyle>
          <a:p>
            <a:fld id="{A544D9A8-0584-B74A-9EF9-398971EEA42A}" type="datetimeFigureOut">
              <a:rPr lang="en-US" smtClean="0"/>
              <a:t>3/2/21</a:t>
            </a:fld>
            <a:endParaRPr lang="en-US"/>
          </a:p>
        </p:txBody>
      </p:sp>
      <p:sp>
        <p:nvSpPr>
          <p:cNvPr id="5" name="Footer Placeholder 4"/>
          <p:cNvSpPr>
            <a:spLocks noGrp="1"/>
          </p:cNvSpPr>
          <p:nvPr>
            <p:ph type="ftr" sz="quarter" idx="3"/>
          </p:nvPr>
        </p:nvSpPr>
        <p:spPr>
          <a:xfrm>
            <a:off x="2575659" y="9309407"/>
            <a:ext cx="2624257" cy="534756"/>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91500" y="9309407"/>
            <a:ext cx="1749504" cy="534756"/>
          </a:xfrm>
          <a:prstGeom prst="rect">
            <a:avLst/>
          </a:prstGeom>
        </p:spPr>
        <p:txBody>
          <a:bodyPr vert="horz" lIns="91440" tIns="45720" rIns="91440" bIns="45720" rtlCol="0" anchor="ctr"/>
          <a:lstStyle>
            <a:lvl1pPr algn="r">
              <a:defRPr sz="1020">
                <a:solidFill>
                  <a:schemeClr val="tx1">
                    <a:tint val="75000"/>
                  </a:schemeClr>
                </a:solidFill>
              </a:defRPr>
            </a:lvl1pPr>
          </a:lstStyle>
          <a:p>
            <a:fld id="{06491D76-3618-7C44-A475-2A183ADFDD52}" type="slidenum">
              <a:rPr lang="en-US" smtClean="0"/>
              <a:t>‹#›</a:t>
            </a:fld>
            <a:endParaRPr lang="en-US"/>
          </a:p>
        </p:txBody>
      </p:sp>
    </p:spTree>
    <p:extLst>
      <p:ext uri="{BB962C8B-B14F-4D97-AF65-F5344CB8AC3E}">
        <p14:creationId xmlns:p14="http://schemas.microsoft.com/office/powerpoint/2010/main" val="931117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gif"/><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Free Icon | Blood drop">
            <a:extLst>
              <a:ext uri="{FF2B5EF4-FFF2-40B4-BE49-F238E27FC236}">
                <a16:creationId xmlns:a16="http://schemas.microsoft.com/office/drawing/2014/main" id="{07C2FC50-A6E3-2942-BE83-45EDE8BE2B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6574" y="3621869"/>
            <a:ext cx="972158" cy="97215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91FC01B3-363A-934D-9012-E2F07D0A4E02}"/>
              </a:ext>
            </a:extLst>
          </p:cNvPr>
          <p:cNvSpPr txBox="1">
            <a:spLocks/>
          </p:cNvSpPr>
          <p:nvPr/>
        </p:nvSpPr>
        <p:spPr>
          <a:xfrm>
            <a:off x="2511353" y="9311787"/>
            <a:ext cx="5656979" cy="727312"/>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600" dirty="0">
                <a:solidFill>
                  <a:srgbClr val="C00000"/>
                </a:solidFill>
                <a:latin typeface="DIN Condensed" pitchFamily="2" charset="0"/>
              </a:rPr>
              <a:t>RURAL PRIMARY HEALTH IMPROVEMENT PROGRAM.</a:t>
            </a:r>
          </a:p>
        </p:txBody>
      </p:sp>
      <p:sp>
        <p:nvSpPr>
          <p:cNvPr id="9" name="Subtitle 2">
            <a:extLst>
              <a:ext uri="{FF2B5EF4-FFF2-40B4-BE49-F238E27FC236}">
                <a16:creationId xmlns:a16="http://schemas.microsoft.com/office/drawing/2014/main" id="{6AD24029-5C58-A143-9EBA-532BC6AE1CEA}"/>
              </a:ext>
            </a:extLst>
          </p:cNvPr>
          <p:cNvSpPr txBox="1">
            <a:spLocks/>
          </p:cNvSpPr>
          <p:nvPr/>
        </p:nvSpPr>
        <p:spPr>
          <a:xfrm>
            <a:off x="178687" y="6023176"/>
            <a:ext cx="3581875" cy="471590"/>
          </a:xfrm>
          <a:prstGeom prst="rect">
            <a:avLst/>
          </a:prstGeom>
        </p:spPr>
        <p:txBody>
          <a:bodyPr vert="horz" lIns="91440" tIns="45720" rIns="91440" bIns="45720" rtlCol="0">
            <a:no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r>
              <a:rPr lang="en-CA" sz="2800" b="1" dirty="0">
                <a:solidFill>
                  <a:srgbClr val="00B050"/>
                </a:solidFill>
              </a:rPr>
              <a:t>Benefits of deworming</a:t>
            </a:r>
            <a:endParaRPr lang="en-CA" sz="2800" dirty="0"/>
          </a:p>
          <a:p>
            <a:pPr algn="l"/>
            <a:endParaRPr lang="en-CA" sz="2800" b="1" dirty="0"/>
          </a:p>
          <a:p>
            <a:pPr algn="l"/>
            <a:endParaRPr lang="en-US" sz="2800" dirty="0"/>
          </a:p>
        </p:txBody>
      </p:sp>
      <p:sp>
        <p:nvSpPr>
          <p:cNvPr id="10" name="Subtitle 2">
            <a:extLst>
              <a:ext uri="{FF2B5EF4-FFF2-40B4-BE49-F238E27FC236}">
                <a16:creationId xmlns:a16="http://schemas.microsoft.com/office/drawing/2014/main" id="{7DFD7E81-E62C-D743-9DD1-C5011C998358}"/>
              </a:ext>
            </a:extLst>
          </p:cNvPr>
          <p:cNvSpPr txBox="1">
            <a:spLocks/>
          </p:cNvSpPr>
          <p:nvPr/>
        </p:nvSpPr>
        <p:spPr>
          <a:xfrm>
            <a:off x="376532" y="3643170"/>
            <a:ext cx="3464197" cy="1703001"/>
          </a:xfrm>
          <a:prstGeom prst="rect">
            <a:avLst/>
          </a:prstGeom>
        </p:spPr>
        <p:txBody>
          <a:bodyPr vert="horz" lIns="91440" tIns="45720" rIns="91440" bIns="45720" rtlCol="0">
            <a:norm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endParaRPr lang="en-CA" sz="2500" b="1" dirty="0">
              <a:solidFill>
                <a:srgbClr val="00B050"/>
              </a:solidFill>
            </a:endParaRPr>
          </a:p>
          <a:p>
            <a:pPr algn="l"/>
            <a:endParaRPr lang="en-CA" sz="4000" b="1" dirty="0"/>
          </a:p>
          <a:p>
            <a:pPr algn="l"/>
            <a:endParaRPr lang="en-US" dirty="0"/>
          </a:p>
        </p:txBody>
      </p:sp>
      <p:sp>
        <p:nvSpPr>
          <p:cNvPr id="50" name="TextBox 49">
            <a:extLst>
              <a:ext uri="{FF2B5EF4-FFF2-40B4-BE49-F238E27FC236}">
                <a16:creationId xmlns:a16="http://schemas.microsoft.com/office/drawing/2014/main" id="{A1CBE228-109F-6342-907A-09235C321256}"/>
              </a:ext>
            </a:extLst>
          </p:cNvPr>
          <p:cNvSpPr txBox="1"/>
          <p:nvPr/>
        </p:nvSpPr>
        <p:spPr>
          <a:xfrm>
            <a:off x="132167" y="3096222"/>
            <a:ext cx="7089390" cy="523220"/>
          </a:xfrm>
          <a:prstGeom prst="rect">
            <a:avLst/>
          </a:prstGeom>
          <a:noFill/>
        </p:spPr>
        <p:txBody>
          <a:bodyPr wrap="square" rtlCol="0">
            <a:spAutoFit/>
          </a:bodyPr>
          <a:lstStyle/>
          <a:p>
            <a:r>
              <a:rPr lang="en-CA" sz="2800" b="1" dirty="0">
                <a:solidFill>
                  <a:srgbClr val="00B050"/>
                </a:solidFill>
              </a:rPr>
              <a:t>Signs and symptoms of worm infestation</a:t>
            </a:r>
          </a:p>
        </p:txBody>
      </p:sp>
      <p:sp>
        <p:nvSpPr>
          <p:cNvPr id="53" name="TextBox 52">
            <a:extLst>
              <a:ext uri="{FF2B5EF4-FFF2-40B4-BE49-F238E27FC236}">
                <a16:creationId xmlns:a16="http://schemas.microsoft.com/office/drawing/2014/main" id="{0F808117-4753-1B4C-88AD-B6F5E9D5B70B}"/>
              </a:ext>
            </a:extLst>
          </p:cNvPr>
          <p:cNvSpPr txBox="1"/>
          <p:nvPr/>
        </p:nvSpPr>
        <p:spPr>
          <a:xfrm>
            <a:off x="69671" y="127620"/>
            <a:ext cx="5955710" cy="892552"/>
          </a:xfrm>
          <a:prstGeom prst="rect">
            <a:avLst/>
          </a:prstGeom>
          <a:noFill/>
        </p:spPr>
        <p:txBody>
          <a:bodyPr wrap="square" rtlCol="0">
            <a:spAutoFit/>
          </a:bodyPr>
          <a:lstStyle/>
          <a:p>
            <a:r>
              <a:rPr lang="en-US" sz="5200" dirty="0">
                <a:solidFill>
                  <a:srgbClr val="C00000"/>
                </a:solidFill>
                <a:latin typeface="DIN Condensed" pitchFamily="2" charset="0"/>
              </a:rPr>
              <a:t>Deworming</a:t>
            </a:r>
            <a:endParaRPr lang="en-US" dirty="0"/>
          </a:p>
        </p:txBody>
      </p:sp>
      <p:sp>
        <p:nvSpPr>
          <p:cNvPr id="30" name="TextBox 29">
            <a:extLst>
              <a:ext uri="{FF2B5EF4-FFF2-40B4-BE49-F238E27FC236}">
                <a16:creationId xmlns:a16="http://schemas.microsoft.com/office/drawing/2014/main" id="{21DBFFE5-A61B-D947-936E-4012D5FF66E3}"/>
              </a:ext>
            </a:extLst>
          </p:cNvPr>
          <p:cNvSpPr txBox="1"/>
          <p:nvPr/>
        </p:nvSpPr>
        <p:spPr>
          <a:xfrm>
            <a:off x="105599" y="5096719"/>
            <a:ext cx="1679770" cy="662051"/>
          </a:xfrm>
          <a:prstGeom prst="rect">
            <a:avLst/>
          </a:prstGeom>
          <a:noFill/>
        </p:spPr>
        <p:txBody>
          <a:bodyPr wrap="square" rtlCol="0">
            <a:spAutoFit/>
          </a:bodyPr>
          <a:lstStyle/>
          <a:p>
            <a:r>
              <a:rPr lang="en-US" dirty="0"/>
              <a:t>Stomach pain and bloating</a:t>
            </a:r>
          </a:p>
        </p:txBody>
      </p:sp>
      <p:pic>
        <p:nvPicPr>
          <p:cNvPr id="36" name="Picture 35" descr="A picture containing diagram&#10;&#10;Description automatically generated">
            <a:extLst>
              <a:ext uri="{FF2B5EF4-FFF2-40B4-BE49-F238E27FC236}">
                <a16:creationId xmlns:a16="http://schemas.microsoft.com/office/drawing/2014/main" id="{2DBA8B8B-E4B6-714D-928C-96A24E308F8B}"/>
              </a:ext>
            </a:extLst>
          </p:cNvPr>
          <p:cNvPicPr>
            <a:picLocks noChangeAspect="1"/>
          </p:cNvPicPr>
          <p:nvPr/>
        </p:nvPicPr>
        <p:blipFill>
          <a:blip r:embed="rId4"/>
          <a:stretch>
            <a:fillRect/>
          </a:stretch>
        </p:blipFill>
        <p:spPr>
          <a:xfrm>
            <a:off x="6087877" y="135946"/>
            <a:ext cx="1567326" cy="1561613"/>
          </a:xfrm>
          <a:prstGeom prst="rect">
            <a:avLst/>
          </a:prstGeom>
        </p:spPr>
      </p:pic>
      <p:pic>
        <p:nvPicPr>
          <p:cNvPr id="37" name="Picture 36" descr="A picture containing diagram&#10;&#10;Description automatically generated">
            <a:extLst>
              <a:ext uri="{FF2B5EF4-FFF2-40B4-BE49-F238E27FC236}">
                <a16:creationId xmlns:a16="http://schemas.microsoft.com/office/drawing/2014/main" id="{FF5BDD65-8C8F-EE4C-8E00-867025342329}"/>
              </a:ext>
            </a:extLst>
          </p:cNvPr>
          <p:cNvPicPr>
            <a:picLocks noChangeAspect="1"/>
          </p:cNvPicPr>
          <p:nvPr/>
        </p:nvPicPr>
        <p:blipFill>
          <a:blip r:embed="rId4"/>
          <a:stretch>
            <a:fillRect/>
          </a:stretch>
        </p:blipFill>
        <p:spPr>
          <a:xfrm>
            <a:off x="2087499" y="9576235"/>
            <a:ext cx="469589" cy="467878"/>
          </a:xfrm>
          <a:prstGeom prst="rect">
            <a:avLst/>
          </a:prstGeom>
        </p:spPr>
      </p:pic>
      <p:pic>
        <p:nvPicPr>
          <p:cNvPr id="1032" name="Picture 8" descr="Stomach Pain Icons - Download Free Vector Icons | Noun Project">
            <a:extLst>
              <a:ext uri="{FF2B5EF4-FFF2-40B4-BE49-F238E27FC236}">
                <a16:creationId xmlns:a16="http://schemas.microsoft.com/office/drawing/2014/main" id="{CFF32260-7E0B-2B42-80EA-563F6A6E28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532" y="3948345"/>
            <a:ext cx="890794" cy="8907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oilet Icons - Download Free Vector Icons | Noun Project">
            <a:extLst>
              <a:ext uri="{FF2B5EF4-FFF2-40B4-BE49-F238E27FC236}">
                <a16:creationId xmlns:a16="http://schemas.microsoft.com/office/drawing/2014/main" id="{8D43D833-6CDD-CF47-B80E-30B455C165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3908" y="3841698"/>
            <a:ext cx="1153049" cy="115304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Lose Weight Icons - Download Free Vector Icons | Noun Project">
            <a:extLst>
              <a:ext uri="{FF2B5EF4-FFF2-40B4-BE49-F238E27FC236}">
                <a16:creationId xmlns:a16="http://schemas.microsoft.com/office/drawing/2014/main" id="{54180C13-A50C-6148-9FAA-18E51746C9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8615" y="3840455"/>
            <a:ext cx="1153049" cy="1153049"/>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08F9673A-25AF-4842-B190-BFC5D71932BE}"/>
              </a:ext>
            </a:extLst>
          </p:cNvPr>
          <p:cNvSpPr txBox="1"/>
          <p:nvPr/>
        </p:nvSpPr>
        <p:spPr>
          <a:xfrm>
            <a:off x="1683830" y="5143272"/>
            <a:ext cx="2083445" cy="646331"/>
          </a:xfrm>
          <a:prstGeom prst="rect">
            <a:avLst/>
          </a:prstGeom>
          <a:noFill/>
        </p:spPr>
        <p:txBody>
          <a:bodyPr wrap="square" rtlCol="0">
            <a:spAutoFit/>
          </a:bodyPr>
          <a:lstStyle/>
          <a:p>
            <a:r>
              <a:rPr lang="en-US" dirty="0"/>
              <a:t>Diarrhea and nausea</a:t>
            </a:r>
          </a:p>
        </p:txBody>
      </p:sp>
      <p:sp>
        <p:nvSpPr>
          <p:cNvPr id="46" name="TextBox 45">
            <a:extLst>
              <a:ext uri="{FF2B5EF4-FFF2-40B4-BE49-F238E27FC236}">
                <a16:creationId xmlns:a16="http://schemas.microsoft.com/office/drawing/2014/main" id="{2A555E94-BC7F-E043-A33A-80CFC6FD88E6}"/>
              </a:ext>
            </a:extLst>
          </p:cNvPr>
          <p:cNvSpPr txBox="1"/>
          <p:nvPr/>
        </p:nvSpPr>
        <p:spPr>
          <a:xfrm>
            <a:off x="3344465" y="5181379"/>
            <a:ext cx="2083445" cy="369332"/>
          </a:xfrm>
          <a:prstGeom prst="rect">
            <a:avLst/>
          </a:prstGeom>
          <a:noFill/>
        </p:spPr>
        <p:txBody>
          <a:bodyPr wrap="square" rtlCol="0">
            <a:spAutoFit/>
          </a:bodyPr>
          <a:lstStyle/>
          <a:p>
            <a:r>
              <a:rPr lang="en-US" dirty="0"/>
              <a:t>Fatigue</a:t>
            </a:r>
          </a:p>
        </p:txBody>
      </p:sp>
      <p:pic>
        <p:nvPicPr>
          <p:cNvPr id="1042" name="Picture 18" descr="Fatigue Icons - Download Free Vector Icons | Noun Project">
            <a:extLst>
              <a:ext uri="{FF2B5EF4-FFF2-40B4-BE49-F238E27FC236}">
                <a16:creationId xmlns:a16="http://schemas.microsoft.com/office/drawing/2014/main" id="{F865BAE7-35E4-164B-8D76-3A7A2832BD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5855" y="3667741"/>
            <a:ext cx="1349748" cy="1349748"/>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F8582188-DE37-B544-B81B-920A37BA3536}"/>
              </a:ext>
            </a:extLst>
          </p:cNvPr>
          <p:cNvSpPr txBox="1"/>
          <p:nvPr/>
        </p:nvSpPr>
        <p:spPr>
          <a:xfrm>
            <a:off x="4636526" y="5182776"/>
            <a:ext cx="1601199" cy="369332"/>
          </a:xfrm>
          <a:prstGeom prst="rect">
            <a:avLst/>
          </a:prstGeom>
          <a:noFill/>
        </p:spPr>
        <p:txBody>
          <a:bodyPr wrap="square" rtlCol="0">
            <a:spAutoFit/>
          </a:bodyPr>
          <a:lstStyle/>
          <a:p>
            <a:r>
              <a:rPr lang="en-US" dirty="0"/>
              <a:t>Weight loss</a:t>
            </a:r>
          </a:p>
        </p:txBody>
      </p:sp>
      <p:sp>
        <p:nvSpPr>
          <p:cNvPr id="48" name="TextBox 47">
            <a:extLst>
              <a:ext uri="{FF2B5EF4-FFF2-40B4-BE49-F238E27FC236}">
                <a16:creationId xmlns:a16="http://schemas.microsoft.com/office/drawing/2014/main" id="{B0503712-6403-6945-879D-BA49DD998452}"/>
              </a:ext>
            </a:extLst>
          </p:cNvPr>
          <p:cNvSpPr txBox="1"/>
          <p:nvPr/>
        </p:nvSpPr>
        <p:spPr>
          <a:xfrm>
            <a:off x="6211027" y="5090443"/>
            <a:ext cx="1601199" cy="923330"/>
          </a:xfrm>
          <a:prstGeom prst="rect">
            <a:avLst/>
          </a:prstGeom>
          <a:noFill/>
        </p:spPr>
        <p:txBody>
          <a:bodyPr wrap="square" rtlCol="0">
            <a:spAutoFit/>
          </a:bodyPr>
          <a:lstStyle/>
          <a:p>
            <a:r>
              <a:rPr lang="en-US" dirty="0"/>
              <a:t>Passing blood/worms in stool</a:t>
            </a:r>
          </a:p>
        </p:txBody>
      </p:sp>
      <p:pic>
        <p:nvPicPr>
          <p:cNvPr id="1048" name="Picture 24" descr="MetropoleVet Worm Computer Icons Clip art - worm png download - 512*512 -  Free Transparent Worm png Download. - Clip Art Library">
            <a:extLst>
              <a:ext uri="{FF2B5EF4-FFF2-40B4-BE49-F238E27FC236}">
                <a16:creationId xmlns:a16="http://schemas.microsoft.com/office/drawing/2014/main" id="{574E36C7-96EB-F149-B813-6E3B020AB95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86903" y="4219359"/>
            <a:ext cx="972158" cy="972158"/>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4DF82A53-AB72-0642-9E9A-3CD15B0D49DF}"/>
              </a:ext>
            </a:extLst>
          </p:cNvPr>
          <p:cNvSpPr txBox="1"/>
          <p:nvPr/>
        </p:nvSpPr>
        <p:spPr>
          <a:xfrm>
            <a:off x="1819865" y="1631445"/>
            <a:ext cx="5955710" cy="1200329"/>
          </a:xfrm>
          <a:prstGeom prst="rect">
            <a:avLst/>
          </a:prstGeom>
          <a:noFill/>
        </p:spPr>
        <p:txBody>
          <a:bodyPr wrap="square" rtlCol="0">
            <a:spAutoFit/>
          </a:bodyPr>
          <a:lstStyle/>
          <a:p>
            <a:r>
              <a:rPr lang="en-US" dirty="0"/>
              <a:t>Children are at high risk for worm infestations. This can severely affect your child’s nutrition, growth, and learning. Taking deworming pills can help children avoid the serious health effects of worm infestations. </a:t>
            </a:r>
          </a:p>
        </p:txBody>
      </p:sp>
      <p:sp>
        <p:nvSpPr>
          <p:cNvPr id="52" name="TextBox 51">
            <a:extLst>
              <a:ext uri="{FF2B5EF4-FFF2-40B4-BE49-F238E27FC236}">
                <a16:creationId xmlns:a16="http://schemas.microsoft.com/office/drawing/2014/main" id="{DED0A476-8E4C-8548-B070-D4709D071792}"/>
              </a:ext>
            </a:extLst>
          </p:cNvPr>
          <p:cNvSpPr txBox="1"/>
          <p:nvPr/>
        </p:nvSpPr>
        <p:spPr>
          <a:xfrm>
            <a:off x="1785369" y="1034467"/>
            <a:ext cx="3782188" cy="523220"/>
          </a:xfrm>
          <a:prstGeom prst="rect">
            <a:avLst/>
          </a:prstGeom>
          <a:noFill/>
        </p:spPr>
        <p:txBody>
          <a:bodyPr wrap="square" rtlCol="0">
            <a:spAutoFit/>
          </a:bodyPr>
          <a:lstStyle/>
          <a:p>
            <a:r>
              <a:rPr lang="en-CA" sz="2800" b="1" dirty="0">
                <a:solidFill>
                  <a:srgbClr val="00B050"/>
                </a:solidFill>
              </a:rPr>
              <a:t>Worm Infestation</a:t>
            </a:r>
          </a:p>
        </p:txBody>
      </p:sp>
      <p:pic>
        <p:nvPicPr>
          <p:cNvPr id="1050" name="Picture 26" descr="Free Pictures Of Cartoon Worms, Download Free Clip Art, Free Clip Art on  Clipart Library">
            <a:extLst>
              <a:ext uri="{FF2B5EF4-FFF2-40B4-BE49-F238E27FC236}">
                <a16:creationId xmlns:a16="http://schemas.microsoft.com/office/drawing/2014/main" id="{3D7C2FF6-43C8-E24C-92C3-2345C2DFE2F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2167" y="1273609"/>
            <a:ext cx="1567326" cy="1567326"/>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Books-Cartoon -">
            <a:extLst>
              <a:ext uri="{FF2B5EF4-FFF2-40B4-BE49-F238E27FC236}">
                <a16:creationId xmlns:a16="http://schemas.microsoft.com/office/drawing/2014/main" id="{160008B3-9E7A-3A45-B288-D5C122C050A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37725" y="6815075"/>
            <a:ext cx="1444176" cy="1022282"/>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Get Credit for Making a Home Energy Efficient - Ryan Jorgenson &amp; Limoli,  P.S.">
            <a:extLst>
              <a:ext uri="{FF2B5EF4-FFF2-40B4-BE49-F238E27FC236}">
                <a16:creationId xmlns:a16="http://schemas.microsoft.com/office/drawing/2014/main" id="{1F4E9FEB-6275-AF4B-B87C-DC3F38ACA0F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352" y="6834534"/>
            <a:ext cx="673428" cy="1058316"/>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Immunity Icon photos, royalty-free images, graphics, vectors &amp; videos |  Adobe Stock">
            <a:extLst>
              <a:ext uri="{FF2B5EF4-FFF2-40B4-BE49-F238E27FC236}">
                <a16:creationId xmlns:a16="http://schemas.microsoft.com/office/drawing/2014/main" id="{813DC625-82DE-F34E-913D-D285F299AB0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11247" y="6700894"/>
            <a:ext cx="1689464" cy="1313622"/>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graphic, graph, Stats, Bars, statistics, Decreasing, finances, Business icon">
            <a:extLst>
              <a:ext uri="{FF2B5EF4-FFF2-40B4-BE49-F238E27FC236}">
                <a16:creationId xmlns:a16="http://schemas.microsoft.com/office/drawing/2014/main" id="{5C055920-93A1-7141-A682-71237AEF488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46156" y="6640346"/>
            <a:ext cx="1313622" cy="1313622"/>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Nutrition icon | Fight Sports Centre">
            <a:extLst>
              <a:ext uri="{FF2B5EF4-FFF2-40B4-BE49-F238E27FC236}">
                <a16:creationId xmlns:a16="http://schemas.microsoft.com/office/drawing/2014/main" id="{2C58495B-5AD7-C34A-966A-25154F636B6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44897" y="6731271"/>
            <a:ext cx="1189890" cy="11898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B33F381-2314-1449-AFCD-582517AF50E4}"/>
              </a:ext>
            </a:extLst>
          </p:cNvPr>
          <p:cNvSpPr/>
          <p:nvPr/>
        </p:nvSpPr>
        <p:spPr>
          <a:xfrm>
            <a:off x="3263298" y="8120164"/>
            <a:ext cx="1534422" cy="646331"/>
          </a:xfrm>
          <a:prstGeom prst="rect">
            <a:avLst/>
          </a:prstGeom>
        </p:spPr>
        <p:txBody>
          <a:bodyPr wrap="square">
            <a:spAutoFit/>
          </a:bodyPr>
          <a:lstStyle/>
          <a:p>
            <a:r>
              <a:rPr lang="en-US" dirty="0"/>
              <a:t>Improves immunity</a:t>
            </a:r>
          </a:p>
        </p:txBody>
      </p:sp>
      <p:sp>
        <p:nvSpPr>
          <p:cNvPr id="5" name="Rectangle 4">
            <a:extLst>
              <a:ext uri="{FF2B5EF4-FFF2-40B4-BE49-F238E27FC236}">
                <a16:creationId xmlns:a16="http://schemas.microsoft.com/office/drawing/2014/main" id="{21899B64-62FA-524F-9777-A74C97553117}"/>
              </a:ext>
            </a:extLst>
          </p:cNvPr>
          <p:cNvSpPr/>
          <p:nvPr/>
        </p:nvSpPr>
        <p:spPr>
          <a:xfrm>
            <a:off x="252115" y="8137714"/>
            <a:ext cx="1201089" cy="646331"/>
          </a:xfrm>
          <a:prstGeom prst="rect">
            <a:avLst/>
          </a:prstGeom>
        </p:spPr>
        <p:txBody>
          <a:bodyPr wrap="square">
            <a:spAutoFit/>
          </a:bodyPr>
          <a:lstStyle/>
          <a:p>
            <a:r>
              <a:rPr lang="en-US" dirty="0"/>
              <a:t>More energy</a:t>
            </a:r>
          </a:p>
        </p:txBody>
      </p:sp>
      <p:sp>
        <p:nvSpPr>
          <p:cNvPr id="8" name="Rectangle 7">
            <a:extLst>
              <a:ext uri="{FF2B5EF4-FFF2-40B4-BE49-F238E27FC236}">
                <a16:creationId xmlns:a16="http://schemas.microsoft.com/office/drawing/2014/main" id="{8CF1700D-B7B2-164F-A709-01CCD1DEF786}"/>
              </a:ext>
            </a:extLst>
          </p:cNvPr>
          <p:cNvSpPr/>
          <p:nvPr/>
        </p:nvSpPr>
        <p:spPr>
          <a:xfrm>
            <a:off x="1561735" y="8120165"/>
            <a:ext cx="1770661" cy="646331"/>
          </a:xfrm>
          <a:prstGeom prst="rect">
            <a:avLst/>
          </a:prstGeom>
        </p:spPr>
        <p:txBody>
          <a:bodyPr wrap="square">
            <a:spAutoFit/>
          </a:bodyPr>
          <a:lstStyle/>
          <a:p>
            <a:r>
              <a:rPr lang="en-US" dirty="0"/>
              <a:t>Reduces worm infestation</a:t>
            </a:r>
          </a:p>
        </p:txBody>
      </p:sp>
      <p:sp>
        <p:nvSpPr>
          <p:cNvPr id="11" name="Rectangle 10">
            <a:extLst>
              <a:ext uri="{FF2B5EF4-FFF2-40B4-BE49-F238E27FC236}">
                <a16:creationId xmlns:a16="http://schemas.microsoft.com/office/drawing/2014/main" id="{AB287A32-FA37-174C-98EA-BA49BA9EA3FE}"/>
              </a:ext>
            </a:extLst>
          </p:cNvPr>
          <p:cNvSpPr/>
          <p:nvPr/>
        </p:nvSpPr>
        <p:spPr>
          <a:xfrm>
            <a:off x="6300999" y="8107870"/>
            <a:ext cx="1846711" cy="923330"/>
          </a:xfrm>
          <a:prstGeom prst="rect">
            <a:avLst/>
          </a:prstGeom>
        </p:spPr>
        <p:txBody>
          <a:bodyPr wrap="square">
            <a:spAutoFit/>
          </a:bodyPr>
          <a:lstStyle/>
          <a:p>
            <a:r>
              <a:rPr lang="en-US" dirty="0"/>
              <a:t>Improves learning and concentration</a:t>
            </a:r>
          </a:p>
        </p:txBody>
      </p:sp>
      <p:sp>
        <p:nvSpPr>
          <p:cNvPr id="12" name="Rectangle 11">
            <a:extLst>
              <a:ext uri="{FF2B5EF4-FFF2-40B4-BE49-F238E27FC236}">
                <a16:creationId xmlns:a16="http://schemas.microsoft.com/office/drawing/2014/main" id="{6166D246-3F2E-7547-90C0-4153A4259662}"/>
              </a:ext>
            </a:extLst>
          </p:cNvPr>
          <p:cNvSpPr/>
          <p:nvPr/>
        </p:nvSpPr>
        <p:spPr>
          <a:xfrm>
            <a:off x="4688615" y="8107870"/>
            <a:ext cx="1601199" cy="923330"/>
          </a:xfrm>
          <a:prstGeom prst="rect">
            <a:avLst/>
          </a:prstGeom>
        </p:spPr>
        <p:txBody>
          <a:bodyPr wrap="square">
            <a:spAutoFit/>
          </a:bodyPr>
          <a:lstStyle/>
          <a:p>
            <a:r>
              <a:rPr lang="en-US" dirty="0"/>
              <a:t>Improves nutritional uptake</a:t>
            </a:r>
          </a:p>
        </p:txBody>
      </p:sp>
      <p:sp>
        <p:nvSpPr>
          <p:cNvPr id="66" name="Rectangle 65">
            <a:extLst>
              <a:ext uri="{FF2B5EF4-FFF2-40B4-BE49-F238E27FC236}">
                <a16:creationId xmlns:a16="http://schemas.microsoft.com/office/drawing/2014/main" id="{56C37790-7CC0-4E4F-AE69-3C6F3476BDBB}"/>
              </a:ext>
            </a:extLst>
          </p:cNvPr>
          <p:cNvSpPr/>
          <p:nvPr/>
        </p:nvSpPr>
        <p:spPr>
          <a:xfrm>
            <a:off x="500404" y="9074679"/>
            <a:ext cx="7311822" cy="369332"/>
          </a:xfrm>
          <a:prstGeom prst="rect">
            <a:avLst/>
          </a:prstGeom>
        </p:spPr>
        <p:txBody>
          <a:bodyPr wrap="square">
            <a:spAutoFit/>
          </a:bodyPr>
          <a:lstStyle/>
          <a:p>
            <a:r>
              <a:rPr lang="en-US" b="1" dirty="0"/>
              <a:t>Speak to the clinic today about getting deworming pills for your child!</a:t>
            </a:r>
          </a:p>
        </p:txBody>
      </p:sp>
      <p:pic>
        <p:nvPicPr>
          <p:cNvPr id="34" name="Picture 33" descr="Qr code&#10;&#10;Description automatically generated">
            <a:extLst>
              <a:ext uri="{FF2B5EF4-FFF2-40B4-BE49-F238E27FC236}">
                <a16:creationId xmlns:a16="http://schemas.microsoft.com/office/drawing/2014/main" id="{A7E13EDF-F984-8B4D-999F-A33736C816F3}"/>
              </a:ext>
            </a:extLst>
          </p:cNvPr>
          <p:cNvPicPr>
            <a:picLocks noChangeAspect="1"/>
          </p:cNvPicPr>
          <p:nvPr/>
        </p:nvPicPr>
        <p:blipFill>
          <a:blip r:embed="rId16"/>
          <a:stretch>
            <a:fillRect/>
          </a:stretch>
        </p:blipFill>
        <p:spPr>
          <a:xfrm>
            <a:off x="35481" y="9557112"/>
            <a:ext cx="445480" cy="441611"/>
          </a:xfrm>
          <a:prstGeom prst="rect">
            <a:avLst/>
          </a:prstGeom>
        </p:spPr>
      </p:pic>
    </p:spTree>
    <p:extLst>
      <p:ext uri="{BB962C8B-B14F-4D97-AF65-F5344CB8AC3E}">
        <p14:creationId xmlns:p14="http://schemas.microsoft.com/office/powerpoint/2010/main" val="1014240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5355</TotalTime>
  <Words>99</Words>
  <Application>Microsoft Macintosh PowerPoint</Application>
  <PresentationFormat>Custom</PresentationFormat>
  <Paragraphs>19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DIN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Harrigan</dc:creator>
  <cp:lastModifiedBy>Winnie Fu</cp:lastModifiedBy>
  <cp:revision>48</cp:revision>
  <dcterms:created xsi:type="dcterms:W3CDTF">2021-02-01T04:02:27Z</dcterms:created>
  <dcterms:modified xsi:type="dcterms:W3CDTF">2021-03-03T01:50:48Z</dcterms:modified>
</cp:coreProperties>
</file>